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9"/>
  </p:notesMasterIdLst>
  <p:sldIdLst>
    <p:sldId id="261" r:id="rId3"/>
    <p:sldId id="301" r:id="rId4"/>
    <p:sldId id="262" r:id="rId5"/>
    <p:sldId id="303" r:id="rId6"/>
    <p:sldId id="315" r:id="rId7"/>
    <p:sldId id="316" r:id="rId8"/>
    <p:sldId id="268" r:id="rId9"/>
    <p:sldId id="309" r:id="rId10"/>
    <p:sldId id="312" r:id="rId11"/>
    <p:sldId id="265" r:id="rId12"/>
    <p:sldId id="289" r:id="rId13"/>
    <p:sldId id="266" r:id="rId14"/>
    <p:sldId id="293" r:id="rId15"/>
    <p:sldId id="306" r:id="rId16"/>
    <p:sldId id="320" r:id="rId17"/>
    <p:sldId id="321" r:id="rId18"/>
    <p:sldId id="322" r:id="rId19"/>
    <p:sldId id="291" r:id="rId20"/>
    <p:sldId id="292" r:id="rId21"/>
    <p:sldId id="323" r:id="rId22"/>
    <p:sldId id="310" r:id="rId23"/>
    <p:sldId id="314" r:id="rId24"/>
    <p:sldId id="311" r:id="rId25"/>
    <p:sldId id="273" r:id="rId26"/>
    <p:sldId id="269" r:id="rId27"/>
    <p:sldId id="296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985ED2A-6A9A-472D-B48C-3167DD8686A5}">
          <p14:sldIdLst>
            <p14:sldId id="261"/>
            <p14:sldId id="301"/>
            <p14:sldId id="262"/>
            <p14:sldId id="303"/>
            <p14:sldId id="315"/>
            <p14:sldId id="316"/>
            <p14:sldId id="268"/>
            <p14:sldId id="309"/>
            <p14:sldId id="312"/>
            <p14:sldId id="265"/>
            <p14:sldId id="289"/>
            <p14:sldId id="266"/>
            <p14:sldId id="293"/>
            <p14:sldId id="306"/>
            <p14:sldId id="320"/>
            <p14:sldId id="321"/>
            <p14:sldId id="322"/>
            <p14:sldId id="291"/>
            <p14:sldId id="292"/>
            <p14:sldId id="323"/>
            <p14:sldId id="310"/>
            <p14:sldId id="314"/>
            <p14:sldId id="311"/>
            <p14:sldId id="273"/>
            <p14:sldId id="269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40F"/>
    <a:srgbClr val="CC0000"/>
    <a:srgbClr val="FFFFCC"/>
    <a:srgbClr val="E05E0E"/>
    <a:srgbClr val="E8610E"/>
    <a:srgbClr val="99CCFF"/>
    <a:srgbClr val="990000"/>
    <a:srgbClr val="0027A4"/>
    <a:srgbClr val="B3531D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4638" autoAdjust="0"/>
  </p:normalViewPr>
  <p:slideViewPr>
    <p:cSldViewPr>
      <p:cViewPr varScale="1">
        <p:scale>
          <a:sx n="108" d="100"/>
          <a:sy n="108" d="100"/>
        </p:scale>
        <p:origin x="16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6CDEAD-BA4A-4C51-AEB4-F10FFB560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74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CDEAD-BA4A-4C51-AEB4-F10FFB56048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CDEAD-BA4A-4C51-AEB4-F10FFB56048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CDEAD-BA4A-4C51-AEB4-F10FFB56048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CDEAD-BA4A-4C51-AEB4-F10FFB56048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70F6-985D-4F7C-BA03-C1E23EF661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3DCD4-AFF6-4D63-9A3F-C10FA62808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7660-27B5-45FC-96E1-95ACDFD910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6B4D7-43AC-48BB-980C-7B1E7D9FCC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C0322-86A3-4390-9012-CB43CBF8EB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754AF-FCD5-45C6-9D2B-07BFE5E28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0EC1-B673-4508-A280-9A24B112D8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C686-AF79-4A4C-A63C-8B7B6AAD33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98D5B-1705-44FE-A75D-20681F508F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3961-8878-4A4D-B05F-D797B64973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AD23-3F85-45DD-B986-7A45BCBEFB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30671-5CD6-4BAA-8DC3-32F879BAE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53EE3-ACD9-4D2F-9480-265405D251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E7CE9-E55F-4009-9577-7B24DEC0B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4C210-00BD-4798-B7E5-42C03592BA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9A7E5-7D8B-4600-956A-26892A826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A516-5836-4D4B-9596-6DFC27C77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0F9E6-4C72-4868-A10D-847939E89F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20B8A-9505-4944-A1AD-8BB2FB1AA0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F94D7-3FFA-40BD-8A48-2721D8329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900D-691E-4051-827C-DA5213B326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3411B-EAFF-402A-BB50-2BA531985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0803FB-4E38-4FEE-B155-4E21FD3083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541B909-94DD-4F61-9026-965A22FB08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6309320"/>
            <a:ext cx="2592288" cy="492443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n w="3175">
                  <a:solidFill>
                    <a:srgbClr val="FFFFCC"/>
                  </a:solidFill>
                </a:ln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Витебск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52EBF4-F50D-4DD6-9D25-6110AFCFC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500042"/>
            <a:ext cx="7565734" cy="5687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24" y="428604"/>
            <a:ext cx="7643834" cy="1200329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3175">
                  <a:solidFill>
                    <a:srgbClr val="FFFFCC"/>
                  </a:solidFill>
                </a:ln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Научная библиотека</a:t>
            </a:r>
          </a:p>
          <a:p>
            <a:pPr algn="ctr"/>
            <a:r>
              <a:rPr lang="ru-RU" sz="2800" b="1" dirty="0">
                <a:ln w="3175">
                  <a:solidFill>
                    <a:srgbClr val="FFFFCC"/>
                  </a:solidFill>
                </a:ln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ВГУ имени П.М.Машерова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B0AD2-695B-487A-B622-C59BF2F89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5" y="113544"/>
            <a:ext cx="1179673" cy="772996"/>
          </a:xfrm>
          <a:prstGeom prst="rect">
            <a:avLst/>
          </a:prstGeom>
        </p:spPr>
      </p:pic>
    </p:spTree>
  </p:cSld>
  <p:clrMapOvr>
    <a:masterClrMapping/>
  </p:clrMapOvr>
  <p:transition spd="slow" advTm="1121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03022"/>
            <a:ext cx="267892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785918" y="2288972"/>
            <a:ext cx="28575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Зал редкой книги. 2004 г.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3022"/>
            <a:ext cx="267892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714876" y="2288972"/>
            <a:ext cx="2643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Зал каталогов. 2012 г.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643182"/>
            <a:ext cx="2714644" cy="1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000364" y="4500570"/>
            <a:ext cx="33575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Интерьеры  холла 1 этажа. 2011 г.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29322" y="4357694"/>
            <a:ext cx="2857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282" y="4858764"/>
            <a:ext cx="87511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>
                    <a:lumMod val="75000"/>
                  </a:schemeClr>
                </a:solidFill>
              </a:rPr>
              <a:t>     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В 21 веке библиотека становится красивой, современной. Светлые и просторные помещения создают приятную атмосферу уюта для сотрудников и читателей. Холлы одновременно являются информационной зоной и зоной отдыха. Комфортный интерьер, дружелюбность библиотеки по отношению к читателям превращают ее в место, располагающее к общению. Доброжелательность и профессиональная работа библиотекарей располагает пользователей посещать библиотеку вновь и вновь.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</a:t>
            </a:r>
            <a:endParaRPr lang="ru-RU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MelentevaEYu\Desktop\ФОТО_2014\P1080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646161"/>
            <a:ext cx="2643206" cy="1872269"/>
          </a:xfrm>
          <a:prstGeom prst="rect">
            <a:avLst/>
          </a:prstGeom>
          <a:noFill/>
        </p:spPr>
      </p:pic>
      <p:pic>
        <p:nvPicPr>
          <p:cNvPr id="4100" name="Picture 4" descr="C:\Users\MelentevaEYu\Desktop\ФОТО_2014\P10802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643182"/>
            <a:ext cx="2500330" cy="18752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00034" y="4500570"/>
            <a:ext cx="2500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Интерьеры  холла 1 этажа. 2011 г.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5074" y="4500570"/>
            <a:ext cx="2500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Интерьеры  холла 1 этажа. 2011 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3"/>
    </mc:Choice>
    <mc:Fallback xmlns="">
      <p:transition spd="slow" advTm="1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1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29388" y="714356"/>
            <a:ext cx="2714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</a:rPr>
              <a:t>     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18166"/>
            <a:ext cx="8419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Библиотека сегодня – это удобная и комфортная для читателей среда, в  которой удалось соединить консервативные традиции книгохранения и современный информационный ритм. Это место для чтения, обучения, проведения досуга, встреч и общения. К услугам пользователей библиотеки абонементы, читальные залы, кафедральные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пункты выдачи. Посетители имеют возможность воспользоваться компьютерами, ксероксами, сканерами, принтерами. </a:t>
            </a:r>
          </a:p>
        </p:txBody>
      </p:sp>
      <p:pic>
        <p:nvPicPr>
          <p:cNvPr id="13" name="Picture 2" descr="C:\Users\MelentevaEYu\Desktop\ФотоБиблиотека-все\Зал редкой книги\IMG_8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9668" y="2060848"/>
            <a:ext cx="2584665" cy="1857388"/>
          </a:xfrm>
          <a:prstGeom prst="rect">
            <a:avLst/>
          </a:prstGeom>
          <a:noFill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9668" y="4139376"/>
            <a:ext cx="2584664" cy="185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https://sun9-25.userapi.com/c857524/v857524446/185fc3/S8Vydqj1l0Q.jpg">
            <a:extLst>
              <a:ext uri="{FF2B5EF4-FFF2-40B4-BE49-F238E27FC236}">
                <a16:creationId xmlns:a16="http://schemas.microsoft.com/office/drawing/2014/main" id="{79DBE211-4E26-46EC-BF2B-5BD8EE4E97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19" y="2067703"/>
            <a:ext cx="2591771" cy="185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242CF-CA21-4362-B874-9FF764ED5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4" y="4128150"/>
            <a:ext cx="2608138" cy="1865861"/>
          </a:xfrm>
          <a:prstGeom prst="rect">
            <a:avLst/>
          </a:prstGeom>
        </p:spPr>
      </p:pic>
      <p:pic>
        <p:nvPicPr>
          <p:cNvPr id="12" name="Рисунок 11" descr="https://sun9-48.userapi.com/c841622/v841622500/61fbc/K_WNelkHsEk.jpg">
            <a:extLst>
              <a:ext uri="{FF2B5EF4-FFF2-40B4-BE49-F238E27FC236}">
                <a16:creationId xmlns:a16="http://schemas.microsoft.com/office/drawing/2014/main" id="{615A769E-2B57-419D-B3A0-81E2E08412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20" y="4169417"/>
            <a:ext cx="2584664" cy="186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D11498D1-AE20-43E0-99B0-1183359D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4" y="2085173"/>
            <a:ext cx="2573457" cy="183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6"/>
    </mc:Choice>
    <mc:Fallback xmlns="">
      <p:transition spd="slow" advTm="13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pic>
        <p:nvPicPr>
          <p:cNvPr id="12" name="Рисунок 11" descr="D:\STEND\Новое\Интерьер филиалов\P10002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Z:\МелентьеваЕЮ\фото\P10002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429000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79512" y="5429264"/>
            <a:ext cx="3106604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Читальный зал библиотеки на факультетах </a:t>
            </a:r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социальной педагогики и психологии               и </a:t>
            </a:r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физической культуры и спорта</a:t>
            </a:r>
            <a:endParaRPr lang="ru-RU" sz="12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6116" y="5429264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Обслуживание читателей на абонементе  библиотеки на факультетах    </a:t>
            </a:r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социальной педагогики и психологии</a:t>
            </a:r>
          </a:p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 физической культуры и спорта</a:t>
            </a:r>
          </a:p>
        </p:txBody>
      </p:sp>
      <p:pic>
        <p:nvPicPr>
          <p:cNvPr id="18" name="Рисунок 17" descr="D:\STEND\Новое\Фото для стенда\Обработка\IMG_1148 -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00108"/>
            <a:ext cx="2571768" cy="192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 descr="Z:\МелентьеваЕЮ\фото\P10001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00108"/>
            <a:ext cx="2643158" cy="192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214678" y="292893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Абонемент  библиотеки  на художественно-графическом факультете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2928934"/>
            <a:ext cx="335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Обслуживание читателей в читальном зале библиотеки на юридическом факультете</a:t>
            </a:r>
          </a:p>
          <a:p>
            <a:pPr algn="ctr"/>
            <a:endParaRPr lang="ru-RU" sz="1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2198" y="642918"/>
            <a:ext cx="30718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Отраслевые  филиалы     библиотеки гостеприимно    распахнули   свои  двери  для  читателей.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В 1979 году открыт филиал    библиотеки    на   факультете   физического     воспитания, образованном  в  результате реформирования физкультурного  техникума.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В 1990 году открыт филиал библиотеки    на    факультете педагогики      и      методики начального обучения.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В 1998 году открыт филиал библиотеки на художественно-графическом факультете.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В 1999-2016 годы работал филиал   библиотеки    на  юридическом факультете. 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В 2005 году на всех филиалах библиотеки      установлены  новые  компьютеры  со  всем необходимым   программным обеспечением.</a:t>
            </a:r>
            <a:endParaRPr lang="ru-RU" sz="14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7224" y="285728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Отраслевые филиалы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0"/>
    </mc:Choice>
    <mc:Fallback xmlns="">
      <p:transition spd="slow" advTm="1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5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5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95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7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  <p:bldP spid="23" grpId="0"/>
      <p:bldP spid="14" grpId="0" build="p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D:\STEND\Новое\Автоматизация и электронная библиотека\chitzal_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714752"/>
            <a:ext cx="2571768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269709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STEND\Новое\Автоматизация и электронная библиотека\Общий читальный зал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14422"/>
            <a:ext cx="2624228" cy="197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Z:\МелентьеваЕЮ\Рекламный бюллетень-История НБ\Ст 9\Отдел обслуживания электронными документами.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008" y="1223624"/>
            <a:ext cx="2624228" cy="197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0148" y="5786454"/>
            <a:ext cx="4786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Обслуживание пользователей в читальном зале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и на абонементе в автоматизированном режиме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240" y="3235042"/>
            <a:ext cx="500066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Обслуживание пользователей в читальных залах 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электронными  документами</a:t>
            </a:r>
          </a:p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7884" y="464037"/>
            <a:ext cx="318772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      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В 1992 году приобретена автоматизированная библиотечно-информационная система «</a:t>
            </a:r>
            <a:r>
              <a:rPr lang="en-US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MARC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», в 1993 – первый компьютер.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В 1994 году начинается формирование электронного каталога.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В 1998 году введена                     в эксплуатацию локальная          сеть библиотеки. Библиотека подключается к сети Интернет.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В 2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008 году начинается новый этап в работе </a:t>
            </a:r>
            <a:r>
              <a:rPr lang="ru-RU" sz="1300" b="1" dirty="0">
                <a:solidFill>
                  <a:srgbClr val="0027A4"/>
                </a:solidFill>
                <a:latin typeface="+mn-lt"/>
                <a:cs typeface="Times New Roman" pitchFamily="18" charset="0"/>
              </a:rPr>
              <a:t>библиотеки –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ретроконверсия карточного каталога.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 С 2013 года все       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библиотечно-информационные  (технологические)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процессы автоматизированы.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Обслуживание пользователей осуществляется       с использованием технологии штрихового кодирования, которая охватывает весь документный фонд и читательские билеты.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Все структурные подразделения научной библиотеки обеспечены современными компьютерами, принтерами, сканерами.	</a:t>
            </a:r>
          </a:p>
          <a:p>
            <a:endParaRPr lang="ru-RU" sz="1300" dirty="0">
              <a:solidFill>
                <a:schemeClr val="bg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885" y="409412"/>
            <a:ext cx="53578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Курс на автоматизацию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3"/>
    </mc:Choice>
    <mc:Fallback xmlns="">
      <p:transition spd="slow" advTm="1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5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65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763564"/>
            <a:ext cx="835824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2"/>
                </a:solidFill>
              </a:rPr>
              <a:t> </a:t>
            </a:r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pPr algn="just"/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        </a:t>
            </a:r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Доступность фондов считается выражением доверия, уважения к читателям. Библиотека следует этому принципу уже не одно десятилетие: в 1974 году был организован открытый доступ к части фонда, в 2013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– к фонду художественной литературы,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в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2014 году </a:t>
            </a:r>
            <a:r>
              <a:rPr lang="ru-RU" sz="1400" b="1" dirty="0">
                <a:solidFill>
                  <a:srgbClr val="0027A4"/>
                </a:solidFill>
              </a:rPr>
              <a:t>–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к ресурсам репозитория ВГУ имени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П.М.Машерова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lib.vsu.by/</a:t>
            </a:r>
            <a:r>
              <a:rPr lang="en-US" sz="1400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jspui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/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. 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Сегодня в универсальном фонде библиотеки насчитывается около 630 тысяч документов,  информацию о которых можно получить через систему каталогов, картотек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и баз данных.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В научной библиотеке собраны богатые коллекции художественной литературы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    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и литературы по искусству. Фонд зарубежных изданий насчитывает более 13 тысяч книг американских, английских, французских, немецких, польских, китайских издательств. Фонд периодических изданий представлен более 600 названий журналов и газет.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Научная библиотека с особой гордостью приглашает читателей посетить зал редкой книги (открыт в 2004 г.), фонд которого насчитывает более 2600 изданий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XVIII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rgbClr val="0027A4"/>
                </a:solidFill>
              </a:rPr>
              <a:t>–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первой половины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XX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века.</a:t>
            </a:r>
            <a:endParaRPr lang="ru-RU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2" descr="1001 &amp;kcy;&amp;ncy;&amp;icy;&amp;gcy;&amp;acy;, &amp;kcy;&amp;ocy;&amp;tcy;&amp;ocy;&amp;rcy;&amp;ucy;&amp;yucy; &amp;ncy;&amp;ucy;&amp;zhcy;&amp;ncy;&amp;ocy; &amp;pcy;&amp;rcy;&amp;ocy;&amp;chcy;&amp;icy;&amp;tcy;&amp;acy;&amp;tcy;&amp;soft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4000504"/>
            <a:ext cx="2500330" cy="1813900"/>
          </a:xfrm>
          <a:prstGeom prst="rect">
            <a:avLst/>
          </a:prstGeom>
          <a:noFill/>
        </p:spPr>
      </p:pic>
      <p:pic>
        <p:nvPicPr>
          <p:cNvPr id="13" name="Picture 6" descr="&amp;Kcy;&amp;rcy;&amp;icy;&amp;chcy;&amp;iecy;&amp;vcy;&amp;scy;&amp;kcy;&amp;acy;&amp;yacy; &amp;bcy;&amp;icy;&amp;bcy;&amp;lcy;&amp;icy;&amp;ocy;&amp;tcy;&amp;iecy;&amp;chcy;&amp;ncy;&amp;acy;&amp;yacy; &amp;scy;&amp;iecy;&amp;tcy;&amp;soft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143380"/>
            <a:ext cx="2571768" cy="1852286"/>
          </a:xfrm>
          <a:prstGeom prst="rect">
            <a:avLst/>
          </a:prstGeom>
          <a:noFill/>
        </p:spPr>
      </p:pic>
      <p:pic>
        <p:nvPicPr>
          <p:cNvPr id="14" name="Picture 4" descr="&quot;&amp;pcy;&amp;icy;&amp;zhcy;&amp;acy;&amp;mcy;&amp;kcy;&amp;icy;&quot;. &amp;Vcy;&amp;scy;&amp;iecy; &amp;ncy;&amp;ocy;&amp;vcy;&amp;ocy;&amp;scy;&amp;tcy;&amp;icy;, &amp;pcy;&amp;ocy;&amp;mcy;&amp;iecy;&amp;chcy;&amp;iecy;&amp;ncy;&amp;ncy;&amp;ycy;&amp;iecy; &quot;&amp;pcy;&amp;icy;&amp;zhcy;&amp;acy;&amp;mcy;&amp;kcy;&amp;icy;&quot; &amp;ncy;&amp;acy; &amp;Mcy;&amp;iecy;&amp;tcy;&amp;acy; &amp;Ncy;&amp;ocy;&amp;vcy;&amp;ocy;&amp;scy;&amp;tcy;&amp;yacy;&amp;kh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07968"/>
            <a:ext cx="2483287" cy="1835676"/>
          </a:xfrm>
          <a:prstGeom prst="rect">
            <a:avLst/>
          </a:prstGeom>
          <a:noFill/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2786050" y="500041"/>
            <a:ext cx="3500462" cy="428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Фонд библиотеки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3"/>
    </mc:Choice>
    <mc:Fallback xmlns="">
      <p:transition spd="slow" advTm="1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5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5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4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348" y="1013015"/>
            <a:ext cx="4127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Библиотека стремится создать гармоничное культурное пространство, условия для реализации творческих способностей пользователей библиотеки, повысить престиж чтения и статус читателя, библиотеки в обществе.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Библиотека проводит творческие встречи с известными людьми (литераторами, искусствоведами, юристами, историками), литературные и музыкально-поэтические вечера, коммуникативные тематические площадки, обсуждение книг, квесты,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</a:rPr>
              <a:t>конкурсно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-развлекательные программы, комплексное мероприятие «Ночь культурного досуга»</a:t>
            </a:r>
            <a:r>
              <a:rPr lang="ru-RU" sz="1200" b="1" dirty="0">
                <a:solidFill>
                  <a:schemeClr val="bg2"/>
                </a:solidFill>
              </a:rPr>
              <a:t>.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F9077-E6B8-46F6-93AC-E1EB08C8F8D5}"/>
              </a:ext>
            </a:extLst>
          </p:cNvPr>
          <p:cNvSpPr txBox="1"/>
          <p:nvPr/>
        </p:nvSpPr>
        <p:spPr>
          <a:xfrm>
            <a:off x="241698" y="357166"/>
            <a:ext cx="86606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Гуманитарно-просветительская работа</a:t>
            </a:r>
          </a:p>
        </p:txBody>
      </p:sp>
      <p:pic>
        <p:nvPicPr>
          <p:cNvPr id="16" name="Рисунок 15" descr="IMG_4968">
            <a:extLst>
              <a:ext uri="{FF2B5EF4-FFF2-40B4-BE49-F238E27FC236}">
                <a16:creationId xmlns:a16="http://schemas.microsoft.com/office/drawing/2014/main" id="{3C993CBD-F600-4A05-BA6C-504DF8C743C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635" y="4550665"/>
            <a:ext cx="2332773" cy="169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sun9-43.userapi.com/c841027/v841027407/3ed71/PUPBYp5hM5w.jpg">
            <a:extLst>
              <a:ext uri="{FF2B5EF4-FFF2-40B4-BE49-F238E27FC236}">
                <a16:creationId xmlns:a16="http://schemas.microsoft.com/office/drawing/2014/main" id="{C3E471CE-3A7C-4819-879B-E973D3FC6D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0" y="982819"/>
            <a:ext cx="2365708" cy="168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IMG_4643">
            <a:extLst>
              <a:ext uri="{FF2B5EF4-FFF2-40B4-BE49-F238E27FC236}">
                <a16:creationId xmlns:a16="http://schemas.microsoft.com/office/drawing/2014/main" id="{D3227723-839B-4AF2-8EBD-836D4ACA55A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3" y="4604020"/>
            <a:ext cx="2185829" cy="158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3B597-9795-4474-AB89-81858DA10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73" y="2744309"/>
            <a:ext cx="2332774" cy="1749580"/>
          </a:xfrm>
          <a:prstGeom prst="rect">
            <a:avLst/>
          </a:prstGeom>
        </p:spPr>
      </p:pic>
      <p:pic>
        <p:nvPicPr>
          <p:cNvPr id="20" name="Рисунок 19" descr="https://sun9-18.userapi.com/c841027/v841027407/3edcb/tmzjC8udSqM.jpg">
            <a:extLst>
              <a:ext uri="{FF2B5EF4-FFF2-40B4-BE49-F238E27FC236}">
                <a16:creationId xmlns:a16="http://schemas.microsoft.com/office/drawing/2014/main" id="{7F17B010-7E21-4A08-9E97-7A837BCC4F9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70" y="3189711"/>
            <a:ext cx="2339144" cy="166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3" descr="IMG_5142s">
            <a:extLst>
              <a:ext uri="{FF2B5EF4-FFF2-40B4-BE49-F238E27FC236}">
                <a16:creationId xmlns:a16="http://schemas.microsoft.com/office/drawing/2014/main" id="{3DC2AB27-39C8-4BA0-852F-4552C570739D}"/>
              </a:ext>
            </a:extLst>
          </p:cNvPr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0118" y="1460311"/>
            <a:ext cx="2365708" cy="161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sun9-32.userapi.com/c841027/v841027407/3ed0d/IxEMClvovKM.jpg">
            <a:extLst>
              <a:ext uri="{FF2B5EF4-FFF2-40B4-BE49-F238E27FC236}">
                <a16:creationId xmlns:a16="http://schemas.microsoft.com/office/drawing/2014/main" id="{0DE0A738-2811-44F7-838E-A350B0EEB90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7376"/>
            <a:ext cx="2282451" cy="158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IMG_4405">
            <a:extLst>
              <a:ext uri="{FF2B5EF4-FFF2-40B4-BE49-F238E27FC236}">
                <a16:creationId xmlns:a16="http://schemas.microsoft.com/office/drawing/2014/main" id="{1380417E-B309-4C56-BB06-50075B306D31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0795" y="4330883"/>
            <a:ext cx="2185829" cy="15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76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3"/>
    </mc:Choice>
    <mc:Fallback xmlns="">
      <p:transition spd="slow" advTm="1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F9077-E6B8-46F6-93AC-E1EB08C8F8D5}"/>
              </a:ext>
            </a:extLst>
          </p:cNvPr>
          <p:cNvSpPr txBox="1"/>
          <p:nvPr/>
        </p:nvSpPr>
        <p:spPr>
          <a:xfrm>
            <a:off x="104348" y="357166"/>
            <a:ext cx="893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Культурно-просветительские мероприятия</a:t>
            </a:r>
          </a:p>
        </p:txBody>
      </p:sp>
      <p:pic>
        <p:nvPicPr>
          <p:cNvPr id="13" name="Рисунок 12" descr="https://sun9-24.userapi.com/c834101/v834101707/b9bf9/gA8554vOfKU.jpg">
            <a:extLst>
              <a:ext uri="{FF2B5EF4-FFF2-40B4-BE49-F238E27FC236}">
                <a16:creationId xmlns:a16="http://schemas.microsoft.com/office/drawing/2014/main" id="{DBD36532-D50A-4E81-ACAD-2BE29E0B91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36" y="4527126"/>
            <a:ext cx="2505064" cy="175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8170602-5ACD-434A-8D62-C3BDC837DE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3" y="1062864"/>
            <a:ext cx="2420034" cy="15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99FF41D1-153D-4A04-9F49-19B15695B6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40" y="2726894"/>
            <a:ext cx="2440292" cy="17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1728934F-A09C-4091-8710-3AF30569DC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25" y="2726894"/>
            <a:ext cx="2505065" cy="17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Объект 18" descr="https://sun9-41.userapi.com/c857128/v857128563/175d66/EmOj1xwVLSo.jpg">
            <a:extLst>
              <a:ext uri="{FF2B5EF4-FFF2-40B4-BE49-F238E27FC236}">
                <a16:creationId xmlns:a16="http://schemas.microsoft.com/office/drawing/2014/main" id="{34A4AB85-EAAE-4D9F-804E-10A9E78E9A3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36" y="1076459"/>
            <a:ext cx="2505064" cy="157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https://sun9-30.userapi.com/c857128/v857128563/175e05/QHYq79uiHYE.jpg">
            <a:extLst>
              <a:ext uri="{FF2B5EF4-FFF2-40B4-BE49-F238E27FC236}">
                <a16:creationId xmlns:a16="http://schemas.microsoft.com/office/drawing/2014/main" id="{7B98B810-4F2C-444D-AD2F-1EA00FCE919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7" y="4527126"/>
            <a:ext cx="2475611" cy="175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sun9-69.userapi.com/c857128/v857128563/175df1/Vkwy7f4_yQI.jpg">
            <a:extLst>
              <a:ext uri="{FF2B5EF4-FFF2-40B4-BE49-F238E27FC236}">
                <a16:creationId xmlns:a16="http://schemas.microsoft.com/office/drawing/2014/main" id="{8F6BDD62-667B-4725-9769-71EBB9C4FB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98" y="4527467"/>
            <a:ext cx="2420034" cy="170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sun9-59.userapi.com/c857128/v857128563/175d84/N9kGOFoA45M.jpg">
            <a:extLst>
              <a:ext uri="{FF2B5EF4-FFF2-40B4-BE49-F238E27FC236}">
                <a16:creationId xmlns:a16="http://schemas.microsoft.com/office/drawing/2014/main" id="{EB12E2B5-9792-46F7-BC74-55CCDA301F6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99" y="1061326"/>
            <a:ext cx="2470833" cy="15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sun9-9.userapi.com/c857128/v857128563/175db5/6rvP59HzTos.jpg">
            <a:extLst>
              <a:ext uri="{FF2B5EF4-FFF2-40B4-BE49-F238E27FC236}">
                <a16:creationId xmlns:a16="http://schemas.microsoft.com/office/drawing/2014/main" id="{F9F731E7-68FC-4E4E-B892-96B23F05A5B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7" y="2726894"/>
            <a:ext cx="2462550" cy="1719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3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3"/>
    </mc:Choice>
    <mc:Fallback xmlns="">
      <p:transition spd="slow" advTm="1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5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F9077-E6B8-46F6-93AC-E1EB08C8F8D5}"/>
              </a:ext>
            </a:extLst>
          </p:cNvPr>
          <p:cNvSpPr txBox="1"/>
          <p:nvPr/>
        </p:nvSpPr>
        <p:spPr>
          <a:xfrm>
            <a:off x="104348" y="357166"/>
            <a:ext cx="893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Культурно-просветительские мероприятия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A24EA7CB-70ED-4DCB-A36F-D0A71A4201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16" y="1067742"/>
            <a:ext cx="2381064" cy="168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D93527B-E367-4F2C-AF7E-5413122453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6" y="1067742"/>
            <a:ext cx="2281924" cy="165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Рисунок 29" descr="https://sun9-28.userapi.com/tuieXIIbiTKrNry3Nbyhn7RjVFYCbkOhULMOTg/qrXS8n0ouiI.jpg">
            <a:extLst>
              <a:ext uri="{FF2B5EF4-FFF2-40B4-BE49-F238E27FC236}">
                <a16:creationId xmlns:a16="http://schemas.microsoft.com/office/drawing/2014/main" id="{27F04CB6-A017-44A8-93B7-829686BF50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23" y="1067742"/>
            <a:ext cx="2479357" cy="165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sun9-63.userapi.com/c848524/v848524226/1a3b61/M9uYpfMSMLY.jpg">
            <a:extLst>
              <a:ext uri="{FF2B5EF4-FFF2-40B4-BE49-F238E27FC236}">
                <a16:creationId xmlns:a16="http://schemas.microsoft.com/office/drawing/2014/main" id="{426BFD5D-3421-41D8-9F70-7DE8FCA893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49" y="2204864"/>
            <a:ext cx="2420034" cy="170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02A4738-06BF-4AD5-A8BC-CBD417C2073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2419043" cy="17261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416956-76B8-44B4-9AE5-A772A85609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64" y="3522548"/>
            <a:ext cx="2479357" cy="1652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67A69C-473F-401B-926D-C088714E7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46" y="3521809"/>
            <a:ext cx="2535686" cy="1690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D56AA2-53EC-4973-91A0-BADE74A1C4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6" y="3524039"/>
            <a:ext cx="2531863" cy="16879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549A2D-1734-4FC0-B161-704D819279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8" y="4533869"/>
            <a:ext cx="1936460" cy="1687910"/>
          </a:xfrm>
          <a:prstGeom prst="rect">
            <a:avLst/>
          </a:prstGeom>
        </p:spPr>
      </p:pic>
      <p:pic>
        <p:nvPicPr>
          <p:cNvPr id="18" name="Рисунок 17" descr="D:\Все на 01.12.2010\ФотоБиблиотека-все\БАТРАКОВА Н. -17.11.2017\27.jpg">
            <a:extLst>
              <a:ext uri="{FF2B5EF4-FFF2-40B4-BE49-F238E27FC236}">
                <a16:creationId xmlns:a16="http://schemas.microsoft.com/office/drawing/2014/main" id="{E84AAEAA-616E-46E0-891B-6D9438E65FC1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0732" y="4566383"/>
            <a:ext cx="2419043" cy="165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9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3"/>
    </mc:Choice>
    <mc:Fallback xmlns="">
      <p:transition spd="slow" advTm="1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5720" y="928671"/>
            <a:ext cx="85725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Книжные и виртуальные выставки являются частью библиотечного пространства.  Ежегодно библиотека представляет вниманию пользователей десятки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                       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книжно-иллюстративных экспозиций самой разнообразной тематики.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Мы хотим, чтобы каждая выставка была полезна нашему посетителю: пришел ли он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   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в библиотеку или заглянул на сайт библиотеки  по адресу </a:t>
            </a:r>
            <a:r>
              <a:rPr lang="ru-RU" sz="1600" b="1" dirty="0" err="1">
                <a:solidFill>
                  <a:srgbClr val="EF640F"/>
                </a:solidFill>
              </a:rPr>
              <a:t>lib</a:t>
            </a:r>
            <a:r>
              <a:rPr lang="ru-RU" sz="1600" b="1" dirty="0">
                <a:solidFill>
                  <a:srgbClr val="EF640F"/>
                </a:solidFill>
              </a:rPr>
              <a:t>.</a:t>
            </a:r>
            <a:r>
              <a:rPr lang="en-US" sz="1600" b="1" dirty="0">
                <a:solidFill>
                  <a:srgbClr val="EF640F"/>
                </a:solidFill>
              </a:rPr>
              <a:t>vsu</a:t>
            </a:r>
            <a:r>
              <a:rPr lang="ru-RU" sz="1600" b="1" dirty="0">
                <a:solidFill>
                  <a:srgbClr val="EF640F"/>
                </a:solidFill>
              </a:rPr>
              <a:t>.</a:t>
            </a:r>
            <a:r>
              <a:rPr lang="en-US" sz="1600" b="1" dirty="0">
                <a:solidFill>
                  <a:srgbClr val="EF640F"/>
                </a:solidFill>
              </a:rPr>
              <a:t>by</a:t>
            </a:r>
            <a:r>
              <a:rPr lang="ru-RU" sz="1600" b="1" dirty="0">
                <a:solidFill>
                  <a:srgbClr val="EF640F"/>
                </a:solidFill>
              </a:rPr>
              <a:t>.</a:t>
            </a:r>
            <a:r>
              <a:rPr lang="ru-RU" sz="1600" b="1" dirty="0">
                <a:solidFill>
                  <a:srgbClr val="EF64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Приглашаем вас на выставки и желаем вам приятного просмотра.    	</a:t>
            </a:r>
          </a:p>
          <a:p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 </a:t>
            </a:r>
          </a:p>
          <a:p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MelentevaEYu\Desktop\ФотоБиблиотека-все\Победа 2014-выставка\IMG_1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75" y="2362283"/>
            <a:ext cx="2699370" cy="1785949"/>
          </a:xfrm>
          <a:prstGeom prst="rect">
            <a:avLst/>
          </a:prstGeom>
          <a:noFill/>
        </p:spPr>
      </p:pic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1165539" y="412313"/>
            <a:ext cx="7078870" cy="442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Выставочная деятельность библиотеки</a:t>
            </a:r>
          </a:p>
        </p:txBody>
      </p:sp>
      <p:pic>
        <p:nvPicPr>
          <p:cNvPr id="10" name="Рисунок 9" descr="https://sun9-17.userapi.com/c639122/v639122495/f436/ktZ5jtLfk8Q.jpg">
            <a:extLst>
              <a:ext uri="{FF2B5EF4-FFF2-40B4-BE49-F238E27FC236}">
                <a16:creationId xmlns:a16="http://schemas.microsoft.com/office/drawing/2014/main" id="{3C4C5A04-02CE-4F31-AE0D-1EC62212E40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3" y="2635486"/>
            <a:ext cx="2261840" cy="301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un9-19.userapi.com/c844618/v844618531/591be/HVBr5K6MqbY.jpg">
            <a:extLst>
              <a:ext uri="{FF2B5EF4-FFF2-40B4-BE49-F238E27FC236}">
                <a16:creationId xmlns:a16="http://schemas.microsoft.com/office/drawing/2014/main" id="{07CBCE6B-2471-4440-AA29-0BCF2B16A41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66" y="4357821"/>
            <a:ext cx="2699370" cy="181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sun9-7.userapi.com/c636420/v636420495/5cfbc/F02q_YlxmU4.jpg">
            <a:extLst>
              <a:ext uri="{FF2B5EF4-FFF2-40B4-BE49-F238E27FC236}">
                <a16:creationId xmlns:a16="http://schemas.microsoft.com/office/drawing/2014/main" id="{3158B276-80F4-4846-8049-83EF7EEC5AB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75" y="4338913"/>
            <a:ext cx="2696416" cy="182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677EC7-3B5E-4931-B610-331947B70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65" y="2357430"/>
            <a:ext cx="2699369" cy="1785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3"/>
    </mc:Choice>
    <mc:Fallback xmlns="">
      <p:transition spd="slow" advTm="1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35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165539" y="412313"/>
            <a:ext cx="4429156" cy="442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Виртуальные  выставки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928670"/>
            <a:ext cx="262064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928670"/>
            <a:ext cx="2340799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928670"/>
            <a:ext cx="2571768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чарующий мир искусства скрин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862392"/>
            <a:ext cx="3571011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36022" y="5324450"/>
            <a:ext cx="360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     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На сайте научной библиотеки по адресу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lib.vsu.by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в разделе «Ресурсы»             пользователи могут ознакомиться с тематическими выставками.</a:t>
            </a:r>
          </a:p>
        </p:txBody>
      </p:sp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6027551" y="445477"/>
            <a:ext cx="2571769" cy="3762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http://lib.vsu.by</a:t>
            </a:r>
            <a:endParaRPr lang="ru-RU" sz="2400" b="1" kern="10" dirty="0">
              <a:ln w="9525">
                <a:solidFill>
                  <a:srgbClr val="243F6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48DD4"/>
                  </a:gs>
                  <a:gs pos="100000">
                    <a:srgbClr val="548DD4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1D2620-0495-476F-B472-F4942F49F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82" y="2778577"/>
            <a:ext cx="2333906" cy="3499980"/>
          </a:xfrm>
          <a:prstGeom prst="rect">
            <a:avLst/>
          </a:prstGeom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02723A-EE76-44DC-8170-19D85EA15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6" y="2776854"/>
            <a:ext cx="2332655" cy="3499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7"/>
    </mc:Choice>
    <mc:Fallback xmlns="">
      <p:transition spd="slow" advTm="1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00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50"/>
                            </p:stCondLst>
                            <p:childTnLst>
                              <p:par>
                                <p:cTn id="3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650"/>
                            </p:stCondLst>
                            <p:childTnLst>
                              <p:par>
                                <p:cTn id="4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428604"/>
            <a:ext cx="885831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        Научная  библиотека  занимает  достойное  место  в  структуре  учреждения  образования      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«Витебский государственный университет имени П.М.Машерова» и является одной из старейших библиотек учреждений высшего образования Республики Беларусь.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        Богатая событиями история библиотеки начинается в 1910 году. Длинный исторический путь библиотека прошла, с честью справляясь с поставленными перед ней задачами, несмотря на все испытания времени, всевозможные реформирования, взлеты и падения.        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        Сегодня научная библиотека стремится поддерживать благоприятный имидж и высокий уровень организационной культуры. Создает и предлагает современные информационные продукты, услуги и сервисы. Материально-техническая база и качество фондов библиотеки позволяют на высоком уровне обеспечить библиотечное и информационное обслуживание деятельности университета. </a:t>
            </a:r>
          </a:p>
          <a:p>
            <a:pPr algn="just"/>
            <a:endParaRPr lang="ru-RU" sz="16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	</a:t>
            </a:r>
          </a:p>
          <a:p>
            <a:r>
              <a:rPr lang="ru-RU" sz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pic>
        <p:nvPicPr>
          <p:cNvPr id="7" name="Рисунок 6" descr="I:\Стенд\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Стенд\003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071810"/>
            <a:ext cx="271464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43636" y="2786058"/>
            <a:ext cx="2798506" cy="238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85786" y="5786454"/>
            <a:ext cx="79296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Здания университета, в которых располагается библиотека в период с 1910 по1974 год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20"/>
    </mc:Choice>
    <mc:Fallback xmlns="">
      <p:transition advTm="1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2" y="349560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1697" y="1013015"/>
            <a:ext cx="86606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Научная библиотека наряду с университетом становится все более открытой, расширяет свое пространство вовне. Мероприятия, которые библиотека проводит для жителей города Витебска,  способствуют повышению интеллектуального, культурного и нравственного потенциала личности.     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Данное направление работы библиотеки является одной из граней духовно-нравственной  миссии университета, которая позволяет ВГУ имени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</a:rPr>
              <a:t>П.М.Машерова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приблизиться к трансформации из модели «Университет 3.0» в модель «Университет 4.0»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F9077-E6B8-46F6-93AC-E1EB08C8F8D5}"/>
              </a:ext>
            </a:extLst>
          </p:cNvPr>
          <p:cNvSpPr txBox="1"/>
          <p:nvPr/>
        </p:nvSpPr>
        <p:spPr>
          <a:xfrm>
            <a:off x="241698" y="357166"/>
            <a:ext cx="86606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Духовно-нравственная миссия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D3D96-812F-4BC2-9D5C-2D542A9E7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1" y="4569836"/>
            <a:ext cx="2020884" cy="15156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D6715B-5EF9-4DA6-8771-ACD7E227E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74140"/>
            <a:ext cx="2169825" cy="1515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7ED030-C0D3-44F4-9F35-DB6DAD29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94747"/>
            <a:ext cx="2257688" cy="15051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004BF3-204C-4FDB-BA27-9ADB36620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771666"/>
            <a:ext cx="2257688" cy="1511233"/>
          </a:xfrm>
          <a:prstGeom prst="rect">
            <a:avLst/>
          </a:prstGeom>
        </p:spPr>
      </p:pic>
      <p:pic>
        <p:nvPicPr>
          <p:cNvPr id="1028" name="Picture 4" descr="https://sun9-58.userapi.com/c857128/v857128563/175ddd/AIueAt1pWHc.jpg">
            <a:extLst>
              <a:ext uri="{FF2B5EF4-FFF2-40B4-BE49-F238E27FC236}">
                <a16:creationId xmlns:a16="http://schemas.microsoft.com/office/drawing/2014/main" id="{A70F50A3-A02B-48EF-A601-B4836BA5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77633"/>
            <a:ext cx="2169826" cy="15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3.userapi.com/c857524/v857524446/185faf/YET3Eq2OWLM.jpg">
            <a:extLst>
              <a:ext uri="{FF2B5EF4-FFF2-40B4-BE49-F238E27FC236}">
                <a16:creationId xmlns:a16="http://schemas.microsoft.com/office/drawing/2014/main" id="{10D52B28-6AB1-4BEC-A599-CED0ADAD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224" y="2804917"/>
            <a:ext cx="2172715" cy="15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6.userapi.com/-WG-ZUXGY7w-g9OXQ1suj6AaiZb3YeRfhrQYWQ/OFHTpZiDpjU.jpg">
            <a:extLst>
              <a:ext uri="{FF2B5EF4-FFF2-40B4-BE49-F238E27FC236}">
                <a16:creationId xmlns:a16="http://schemas.microsoft.com/office/drawing/2014/main" id="{40D1C495-01AB-464A-9106-7BDF7D42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49855"/>
            <a:ext cx="2003618" cy="153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0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3"/>
    </mc:Choice>
    <mc:Fallback xmlns="">
      <p:transition spd="slow" advTm="1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428728" y="428604"/>
            <a:ext cx="3714776" cy="4476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Виртуальная среда</a:t>
            </a: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5643570" y="500042"/>
            <a:ext cx="2571769" cy="3762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http://lib.vsu.by</a:t>
            </a:r>
            <a:endParaRPr lang="ru-RU" sz="2400" b="1" kern="10" dirty="0">
              <a:ln w="9525">
                <a:solidFill>
                  <a:srgbClr val="243F6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48DD4"/>
                  </a:gs>
                  <a:gs pos="100000">
                    <a:srgbClr val="548DD4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4551511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Сайт  научной библиотеки  ВГУ имени  П.М.Машерова </a:t>
            </a:r>
          </a:p>
          <a:p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644008" y="5806425"/>
            <a:ext cx="4429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Электронный каталог на сайте научной библиотеки</a:t>
            </a:r>
          </a:p>
          <a:p>
            <a:endParaRPr lang="ru-RU" sz="1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7421" y="1052736"/>
            <a:ext cx="39290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      С 2003 года функционирует сайт научной библиотеки – наиболее полный источник информации о библиотеке и  предоставляемых ею информационных продуктах  и услугах.        </a:t>
            </a:r>
            <a:endParaRPr lang="ru-RU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E94611-2E00-4680-BF4A-3F565A539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8" y="1052736"/>
            <a:ext cx="4402473" cy="341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763CB-5475-46A9-B09B-E1F93D73C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04" y="2398746"/>
            <a:ext cx="4281093" cy="3377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2"/>
    </mc:Choice>
    <mc:Fallback xmlns="">
      <p:transition spd="slow" advTm="1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/>
      <p:bldP spid="12" grpId="0"/>
      <p:bldP spid="1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5643570" y="500042"/>
            <a:ext cx="2571769" cy="3762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400" b="1" kern="10" spc="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http://lib.vsu.by</a:t>
            </a:r>
            <a:endParaRPr lang="ru-RU" sz="2400" b="1" kern="10" spc="0" dirty="0">
              <a:ln w="9525">
                <a:solidFill>
                  <a:srgbClr val="243F6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48DD4"/>
                  </a:gs>
                  <a:gs pos="100000">
                    <a:srgbClr val="548DD4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521" y="947715"/>
            <a:ext cx="872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    В 2014 году научная библиотека создает и регистрирует репозиторий ВГУ имени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П.М.Машерова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(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lib.vsu.by/jspui/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). В репозитории представлено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более </a:t>
            </a:r>
            <a:r>
              <a:rPr lang="ru-RU" sz="1400" b="1" dirty="0">
                <a:solidFill>
                  <a:srgbClr val="0027A4"/>
                </a:solidFill>
              </a:rPr>
              <a:t>21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500 </a:t>
            </a:r>
            <a:r>
              <a:rPr lang="ru-RU" sz="1400" b="1" dirty="0">
                <a:solidFill>
                  <a:srgbClr val="0027A4"/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документов.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В 2017 году библиотека создает базу данных «Персональные страницы профессорско-преподавательского состава ВГУ имени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</a:rPr>
              <a:t>П.М.Машерова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».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        </a:t>
            </a: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1428728" y="428604"/>
            <a:ext cx="3714776" cy="4476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Виртуальная среда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03F830-5EC8-4FF7-B403-009A16CFC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1" y="2420888"/>
            <a:ext cx="4099647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68AC36-C7C4-4E16-BC45-5BD19C54B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29" y="2060848"/>
            <a:ext cx="438527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C11C11-1605-4B43-92F2-ECC28902ADFC}"/>
              </a:ext>
            </a:extLst>
          </p:cNvPr>
          <p:cNvSpPr txBox="1"/>
          <p:nvPr/>
        </p:nvSpPr>
        <p:spPr>
          <a:xfrm>
            <a:off x="394888" y="5932012"/>
            <a:ext cx="381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Репозиторий ВГУ имени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П.М.Машерова</a:t>
            </a:r>
            <a:endParaRPr lang="ru-RU" sz="1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A1F17E-2DA8-490B-86C1-450E7F11035F}"/>
              </a:ext>
            </a:extLst>
          </p:cNvPr>
          <p:cNvSpPr txBox="1"/>
          <p:nvPr/>
        </p:nvSpPr>
        <p:spPr>
          <a:xfrm>
            <a:off x="4605029" y="5679452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Персональные страницы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32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6"/>
    </mc:Choice>
    <mc:Fallback xmlns="">
      <p:transition spd="slow" advTm="1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5643570" y="500042"/>
            <a:ext cx="2571769" cy="3762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400" b="1" kern="10" spc="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http://lib.vsu.by</a:t>
            </a:r>
            <a:endParaRPr lang="ru-RU" sz="2400" b="1" kern="10" spc="0" dirty="0">
              <a:ln w="9525">
                <a:solidFill>
                  <a:srgbClr val="243F6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48DD4"/>
                  </a:gs>
                  <a:gs pos="100000">
                    <a:srgbClr val="548DD4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10" name="Рисунок 9" descr="D:\STEND\Новое\скриншоты\контак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1719" y="2353472"/>
            <a:ext cx="2573478" cy="33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46469" y="5920291"/>
            <a:ext cx="8318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Библиотека  ВГУ имени  П.М.Машерова в социальных сетях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1075507"/>
            <a:ext cx="560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В 2014 году научная библиотека начала общение                         с пользователями в социальных сетях Facebook, Одноклассники,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Вконтакте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,  в 2019 – группа в Инстаграм.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        </a:t>
            </a:r>
          </a:p>
          <a:p>
            <a:endParaRPr lang="ru-RU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1428728" y="428604"/>
            <a:ext cx="3714776" cy="4476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Виртуальная среда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B7C3ED-94EA-4A9F-9EFE-A44C064FC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261141"/>
            <a:ext cx="2630096" cy="416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STEND\Новое\скриншоты\фейсбук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344" y="2353472"/>
            <a:ext cx="2573478" cy="330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STEND\Новое\скриншоты\одноклассники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007094"/>
            <a:ext cx="2630096" cy="271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6"/>
    </mc:Choice>
    <mc:Fallback xmlns="">
      <p:transition spd="slow" advTm="1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64951">
            <a:off x="823276" y="1265501"/>
            <a:ext cx="1173093" cy="161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128" y="1207223"/>
            <a:ext cx="1205327" cy="164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81407">
            <a:off x="436308" y="2682766"/>
            <a:ext cx="1195856" cy="16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1039">
            <a:off x="422276" y="4079285"/>
            <a:ext cx="1189811" cy="167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580112" y="500042"/>
            <a:ext cx="3421044" cy="5909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Более двух десятилетий         научная библиотека уделяет                  внимание подготовке и выпуску библиографической  продукции.    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В 1992 году создан первый биобиблиографический указатель,          в 1994 году – первый ретроспективный библиографический указатель, в 1995 году –                первый рекомендательный библиографический указатель.                    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В 1997 году библиотека начинает выпускать бюллетень новых поступлений. В  2002 году – сводный бюллетень «Периодические издания»,    в котором отражаются сведения                о периодических изданиях, поступающих в библиотеки города Витебска.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На сегодняшний день значительную долю печатной продукции библиотеки составляют рекламно-информационные издания различных форм: закладки, буклеты, проспекты   о библиотеке и ее услугах; афиши, листовки и объявления             к выставкам и мероприятиям, которые организует и проводит библиотека.</a:t>
            </a:r>
            <a:endParaRPr lang="ru-RU" sz="1300" b="1" dirty="0">
              <a:solidFill>
                <a:schemeClr val="bg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endParaRPr lang="ru-RU" sz="13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BBC3B7-776B-4EC8-8B40-96133B7224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003">
            <a:off x="3064327" y="1301210"/>
            <a:ext cx="1422529" cy="201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785786" y="404663"/>
            <a:ext cx="4786346" cy="5791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900" b="1" kern="10" spc="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 Информационные издания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22B4A3AC-5AC8-4E94-89ED-CA81AF29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94057">
            <a:off x="4020432" y="2698657"/>
            <a:ext cx="1284043" cy="174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0CF47C-82A6-495D-A296-DB0ACAA11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89" y="2606147"/>
            <a:ext cx="1291663" cy="184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0434">
            <a:off x="4205403" y="4014800"/>
            <a:ext cx="1135498" cy="159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43808" y="2633423"/>
            <a:ext cx="1236691" cy="164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28728" y="3889962"/>
            <a:ext cx="1252341" cy="172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292224">
            <a:off x="1549517" y="4163157"/>
            <a:ext cx="908350" cy="179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9285">
            <a:off x="3485950" y="4243170"/>
            <a:ext cx="914148" cy="172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9"/>
    </mc:Choice>
    <mc:Fallback xmlns="">
      <p:transition spd="slow" advTm="1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G:\Новая база_презентация на конференции\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05424"/>
            <a:ext cx="2857520" cy="190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605424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280" y="3534250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Участники </a:t>
            </a:r>
            <a:r>
              <a:rPr lang="en-US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IV</a:t>
            </a:r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Международной конференции «Менеджмент      библиотек учреждений образования». Витебск, 2003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4878" y="3534250"/>
            <a:ext cx="400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Во время работы семинара «Современные       библиотечные  технологии в образовании». Витебск, 2006 г.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590921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 время работы семинара. Витебск, 2017 г.</a:t>
            </a:r>
          </a:p>
          <a:p>
            <a:pPr algn="ctr"/>
            <a:endParaRPr lang="ru-RU" sz="1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2" name="Рисунок 11" descr="D:\STEND\Новое\конференции, семинары\IMG_90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962878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86314" y="5891704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Во время работы обучающего семинара</a:t>
            </a:r>
          </a:p>
          <a:p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«Основы информационной культуры». Витебск, 2013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80" y="357166"/>
            <a:ext cx="878687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7A4"/>
                </a:solidFill>
                <a:latin typeface="+mn-lt"/>
                <a:cs typeface="Times New Roman" pitchFamily="18" charset="0"/>
              </a:rPr>
              <a:t>      Научная библиотека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проводит методическую работу по совершенствованию всех направлений деятельности. Стремится создавать творческие и конструктивные отношения с другими библиотеками, укреплять позиции областного методического центра библиотек учреждений высшего образования Витебской области. Является участником и организатором международных и республиканских конференций, семинаров и областных мероприятий. </a:t>
            </a:r>
            <a:endParaRPr lang="ru-RU" sz="1400" dirty="0">
              <a:solidFill>
                <a:srgbClr val="00B050"/>
              </a:solidFill>
            </a:endParaRPr>
          </a:p>
          <a:p>
            <a:pPr algn="just"/>
            <a:endParaRPr lang="ru-RU" sz="1300" b="1" dirty="0">
              <a:solidFill>
                <a:schemeClr val="bg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/>
            <a:endParaRPr lang="ru-RU" sz="1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MelentevaEYu\Desktop\ФотоБиблиотека-все\События\Семинар\P4110846.JPG">
            <a:extLst>
              <a:ext uri="{FF2B5EF4-FFF2-40B4-BE49-F238E27FC236}">
                <a16:creationId xmlns:a16="http://schemas.microsoft.com/office/drawing/2014/main" id="{426B753F-5338-493B-ACC8-7A9E1360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017626"/>
            <a:ext cx="2857520" cy="18740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9"/>
    </mc:Choice>
    <mc:Fallback xmlns="">
      <p:transition spd="slow" advTm="1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928671"/>
            <a:ext cx="3143272" cy="96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endParaRPr lang="ru-RU" sz="29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sz="29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Научная библиотека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всегда рада </a:t>
            </a:r>
          </a:p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видеть Вас, </a:t>
            </a:r>
          </a:p>
          <a:p>
            <a:r>
              <a:rPr lang="ru-RU" sz="29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наши читатели </a:t>
            </a:r>
          </a:p>
          <a:p>
            <a:r>
              <a:rPr lang="ru-RU" sz="29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коллеги</a:t>
            </a:r>
            <a:r>
              <a:rPr lang="ru-RU" sz="29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!</a:t>
            </a: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6182" y="4786322"/>
            <a:ext cx="5072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Наш адрес: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 Витебск, Московский пр-т, д.33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Контактный телефон: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(0212) 37-65-37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Адрес сайта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: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lib.vsu.by</a:t>
            </a:r>
            <a:endParaRPr lang="ru-RU" sz="1600" b="1" kern="10" dirty="0">
              <a:ln w="9525">
                <a:solidFill>
                  <a:srgbClr val="243F6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48DD4"/>
                  </a:gs>
                  <a:gs pos="100000">
                    <a:srgbClr val="548DD4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ea typeface="Arial Unicode MS"/>
              <a:cs typeface="Arial Unicode MS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1907"/>
            <a:ext cx="5668694" cy="382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0"/>
    </mc:Choice>
    <mc:Fallback xmlns="">
      <p:transition spd="slow" advTm="1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25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75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25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7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57166"/>
            <a:ext cx="9144000" cy="600079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Прямоугольник 27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61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223" y="642918"/>
            <a:ext cx="1321603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642918"/>
            <a:ext cx="1357322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4250529" y="2357429"/>
            <a:ext cx="3071834" cy="5770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Николай Григорьевич Розум 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заведующий библиотекой 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 1960-1963 гг.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43702" y="2357430"/>
            <a:ext cx="25002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Айлита Викторовна Цытленок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заведующий библиотекой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 1963-1993 гг.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357562"/>
            <a:ext cx="27146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142976" y="5500702"/>
            <a:ext cx="2857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Алла Михайловна Мицкевич</a:t>
            </a:r>
          </a:p>
          <a:p>
            <a:pPr algn="ctr"/>
            <a:r>
              <a:rPr lang="ru-RU" sz="11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директор библиотеки в 1993 - 2009 гг.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357562"/>
            <a:ext cx="2796478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143504" y="5500702"/>
            <a:ext cx="2714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Ирина Александровна Качмар </a:t>
            </a:r>
          </a:p>
          <a:p>
            <a:pPr algn="ctr"/>
            <a:r>
              <a:rPr lang="ru-RU" sz="11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директор библиотеки с 2009 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928670"/>
            <a:ext cx="47149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 разные  годы  библиотеку  возглавляли замечательные люди, увлечённые и преданные своему делу профессионалы: </a:t>
            </a: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  <a:p>
            <a:r>
              <a:rPr lang="ru-RU" sz="1400" b="1" dirty="0">
                <a:ln w="3175">
                  <a:solidFill>
                    <a:srgbClr val="FFFFCC"/>
                  </a:solidFill>
                </a:ln>
                <a:solidFill>
                  <a:srgbClr val="E05E0E"/>
                </a:solidFill>
                <a:latin typeface="+mn-lt"/>
                <a:cs typeface="Times New Roman" pitchFamily="18" charset="0"/>
              </a:rPr>
              <a:t>       </a:t>
            </a:r>
            <a:r>
              <a:rPr lang="ru-RU" sz="1400" b="1" dirty="0">
                <a:ln w="3175">
                  <a:noFill/>
                </a:ln>
                <a:solidFill>
                  <a:srgbClr val="E05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Иван Иванович Бирилко (1918-1923 гг.)</a:t>
            </a:r>
          </a:p>
          <a:p>
            <a:r>
              <a:rPr lang="ru-RU" sz="1400" b="1" dirty="0">
                <a:ln w="3175">
                  <a:noFill/>
                </a:ln>
                <a:solidFill>
                  <a:srgbClr val="E05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   Иван Ефимович Богданов (с 1923 г.)</a:t>
            </a:r>
          </a:p>
          <a:p>
            <a:r>
              <a:rPr lang="ru-RU" sz="1400" b="1" dirty="0">
                <a:ln w="3175">
                  <a:noFill/>
                </a:ln>
                <a:solidFill>
                  <a:srgbClr val="E05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   Марк Ефимович </a:t>
            </a:r>
            <a:r>
              <a:rPr lang="ru-RU" sz="1400" b="1" dirty="0" err="1">
                <a:ln w="3175">
                  <a:noFill/>
                </a:ln>
                <a:solidFill>
                  <a:srgbClr val="E05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Брукаш</a:t>
            </a:r>
            <a:r>
              <a:rPr lang="ru-RU" sz="1400" b="1" dirty="0">
                <a:ln w="3175">
                  <a:noFill/>
                </a:ln>
                <a:solidFill>
                  <a:srgbClr val="E05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(1939-1941 гг.)</a:t>
            </a:r>
          </a:p>
          <a:p>
            <a:r>
              <a:rPr lang="ru-RU" sz="1400" b="1" dirty="0">
                <a:ln w="3175">
                  <a:noFill/>
                </a:ln>
                <a:solidFill>
                  <a:srgbClr val="E05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     Соня Менделевна Соломенская (1945-1960 гг.)</a:t>
            </a:r>
            <a:r>
              <a:rPr lang="ru-RU" sz="1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	</a:t>
            </a:r>
            <a:endParaRPr lang="ru-RU" sz="1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6"/>
    </mc:Choice>
    <mc:Fallback xmlns="">
      <p:transition spd="slow" advTm="1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5" grpId="0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D:\STEND\Стенд_фото\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8730" y="1870758"/>
            <a:ext cx="2427984" cy="17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STEND\Стенд_фото\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903751"/>
            <a:ext cx="2500330" cy="16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89504" y="3605032"/>
            <a:ext cx="3143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Встреча библиотекарей с ветеранами 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Великой  Отечественной  войны. 1980-е  гг.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7936" y="3620989"/>
            <a:ext cx="3143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Библиотекари-ветераны. 1990 г.</a:t>
            </a:r>
          </a:p>
        </p:txBody>
      </p:sp>
      <p:pic>
        <p:nvPicPr>
          <p:cNvPr id="10" name="Рисунок 9" descr="D:\STEND\Стенд_фото\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4953" y="4076032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13515" y="5933420"/>
            <a:ext cx="27146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Коллектив библиотеки</a:t>
            </a:r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 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Конец 1990-х  гг.</a:t>
            </a:r>
          </a:p>
        </p:txBody>
      </p:sp>
      <p:pic>
        <p:nvPicPr>
          <p:cNvPr id="12" name="Рисунок 11" descr="D:\STEND\Стенд_фото\30 кадрировани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8933" y="4096498"/>
            <a:ext cx="2500330" cy="18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4619" y="5882448"/>
            <a:ext cx="30003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Коллектив научной библиотеки . 2009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282" y="428605"/>
            <a:ext cx="8786874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      </a:t>
            </a:r>
            <a:r>
              <a:rPr lang="ru-RU" sz="135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История  библиотеки – это  прежде  всего  люди,  которые  трудились  в  ней  на  протяжении                                                                     </a:t>
            </a:r>
          </a:p>
          <a:p>
            <a:pPr algn="just"/>
            <a:r>
              <a:rPr lang="ru-RU" sz="135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многих десятилетий, отдавая любимой работе все свои силы, время, душу. Коллектив библиотеки с благодарностью помнит своих предшественников, тех, кто создавал историю библиотеки. </a:t>
            </a:r>
          </a:p>
          <a:p>
            <a:pPr algn="just"/>
            <a:r>
              <a:rPr lang="ru-RU" sz="135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Знание о вкладе разных поколений в развитие библиотеки дает библиотекарям 21 века ощущение включенности в саму историю, которая продолжается стараниями и обогащается их трудовыми достижениями. Слаженный трудовой коллектив единомышленников продолжает славные традиции библиотеки. </a:t>
            </a:r>
          </a:p>
          <a:p>
            <a:pPr algn="just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7FA3A3-AFA9-4E35-B70E-A92313170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6" y="2529014"/>
            <a:ext cx="3152218" cy="22681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5E71E5-353E-4234-A23D-E6FB8326F6A6}"/>
              </a:ext>
            </a:extLst>
          </p:cNvPr>
          <p:cNvSpPr txBox="1"/>
          <p:nvPr/>
        </p:nvSpPr>
        <p:spPr>
          <a:xfrm>
            <a:off x="69469" y="4874421"/>
            <a:ext cx="3143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Коллектив библиотеки. 2018 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0"/>
    </mc:Choice>
    <mc:Fallback xmlns="">
      <p:transition spd="slow" advTm="1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31358" y="4973313"/>
            <a:ext cx="2487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Л.Прожесмицкая</a:t>
            </a:r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заведующая 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отделом научной библиотеки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563" y="4968732"/>
            <a:ext cx="31693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И.Качмар</a:t>
            </a:r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директор научной библиотеки.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Номинация «Лучший руководитель структурного подразделения ВГУ», 2016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563" y="567417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Трудовые достижения библиотеки и библиотекарей многократно отмечались на государственном, областном,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городском,  университетском уровнях.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В 2016-2019 гг. библиотекари награждены специальной премией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ВГУ имени П.М.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</a:rPr>
              <a:t>Машерова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DOCENDO DISCIMUS: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Рисунок 16" descr="https://sun9-12.userapi.com/c840126/v840126133/4f91c/g-KrsRI0Ec4.jpg">
            <a:extLst>
              <a:ext uri="{FF2B5EF4-FFF2-40B4-BE49-F238E27FC236}">
                <a16:creationId xmlns:a16="http://schemas.microsoft.com/office/drawing/2014/main" id="{542BD2A7-CFB4-4429-863E-4665CB5EDF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66" y="1700808"/>
            <a:ext cx="2343894" cy="312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lib.vsu.by/img_news/PRAZDNIK/20191122/3EiSnTHQ9GI.jpg">
            <a:extLst>
              <a:ext uri="{FF2B5EF4-FFF2-40B4-BE49-F238E27FC236}">
                <a16:creationId xmlns:a16="http://schemas.microsoft.com/office/drawing/2014/main" id="{803B2287-559D-4278-851F-F882EB6FE1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76" y="1700808"/>
            <a:ext cx="2339572" cy="312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sun9-52.userapi.com/c626623/v626623495/40f78/GN8LK3z4fEg.jpg">
            <a:extLst>
              <a:ext uri="{FF2B5EF4-FFF2-40B4-BE49-F238E27FC236}">
                <a16:creationId xmlns:a16="http://schemas.microsoft.com/office/drawing/2014/main" id="{A83C8F8D-890C-4738-ABCC-CC3F92C8B5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1" y="1700807"/>
            <a:ext cx="2347265" cy="31251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32797E-32FF-49C5-8B92-64C806E56944}"/>
              </a:ext>
            </a:extLst>
          </p:cNvPr>
          <p:cNvSpPr txBox="1"/>
          <p:nvPr/>
        </p:nvSpPr>
        <p:spPr>
          <a:xfrm>
            <a:off x="6238281" y="4974847"/>
            <a:ext cx="2487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Л.Писаренко</a:t>
            </a:r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заместитель директора научной библиотеки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09567C-455B-4C00-B09B-B3BB19F1DE3D}"/>
              </a:ext>
            </a:extLst>
          </p:cNvPr>
          <p:cNvSpPr txBox="1"/>
          <p:nvPr/>
        </p:nvSpPr>
        <p:spPr>
          <a:xfrm>
            <a:off x="4073675" y="5457119"/>
            <a:ext cx="39791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Номинация «Специалист года ВГУ», 2017 и 2019 годы</a:t>
            </a:r>
          </a:p>
          <a:p>
            <a:pPr algn="ctr"/>
            <a:endParaRPr lang="ru-RU" sz="105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17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0"/>
    </mc:Choice>
    <mc:Fallback xmlns="">
      <p:transition spd="slow" advTm="1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567416"/>
            <a:ext cx="8785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Библиотека активно участвует в культурной жизни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ВГУ имени П.М. </a:t>
            </a:r>
            <a:r>
              <a:rPr lang="ru-RU" sz="1400" b="1" dirty="0" err="1">
                <a:solidFill>
                  <a:schemeClr val="bg1">
                    <a:lumMod val="75000"/>
                  </a:schemeClr>
                </a:solidFill>
              </a:rPr>
              <a:t>Машерова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Команда научной библиотеки «Н.Б.» многократно становилась победителем и призером университетских конкурсов различной тематической направленности.</a:t>
            </a:r>
            <a:endParaRPr lang="ru-RU" sz="14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Рисунок 8" descr="https://sun9-39.userapi.com/c858016/v858016701/130fec/yJpbdyXREyE.jpg">
            <a:extLst>
              <a:ext uri="{FF2B5EF4-FFF2-40B4-BE49-F238E27FC236}">
                <a16:creationId xmlns:a16="http://schemas.microsoft.com/office/drawing/2014/main" id="{45807E70-0990-40BD-9033-D83ECB2D28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860036"/>
            <a:ext cx="3312368" cy="221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62.userapi.com/c845218/v845218338/138140/gklOVzFHLmo.jpg">
            <a:extLst>
              <a:ext uri="{FF2B5EF4-FFF2-40B4-BE49-F238E27FC236}">
                <a16:creationId xmlns:a16="http://schemas.microsoft.com/office/drawing/2014/main" id="{5EE8A053-1C95-4550-BF8E-A31B0ACDFE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12368" cy="23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42.userapi.com/c850720/v850720343/6e697/4fyb4WKV550.jpg">
            <a:extLst>
              <a:ext uri="{FF2B5EF4-FFF2-40B4-BE49-F238E27FC236}">
                <a16:creationId xmlns:a16="http://schemas.microsoft.com/office/drawing/2014/main" id="{E4513FF7-B9D6-4D45-A9EC-65696F5A4B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3" y="1628800"/>
            <a:ext cx="4344645" cy="3852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0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0"/>
    </mc:Choice>
    <mc:Fallback xmlns="">
      <p:transition spd="slow" advTm="1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5858" y="4310638"/>
            <a:ext cx="2357454" cy="190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644" y="4286256"/>
            <a:ext cx="2535423" cy="191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8470" y="2071678"/>
            <a:ext cx="2071702" cy="294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00373"/>
            <a:ext cx="223184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79512" y="357167"/>
            <a:ext cx="88216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itchFamily="18" charset="0"/>
              </a:rPr>
              <a:t>        Дружный и сплоченный коллектив библиотеки активен не только в труде. Совместно отмечаются праздники, часто с выездом на природу, пишутся сценарии, разрабатываются специальные программы, оформляются альбомы, посвященные юбилярам, знаменательным событиям и памятным датам.</a:t>
            </a:r>
          </a:p>
          <a:p>
            <a:endParaRPr lang="ru-RU" sz="1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276" y="1357298"/>
            <a:ext cx="2255070" cy="167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https://sun9-8.userapi.com/c633223/v633223495/19874/lHZ3XJl8VqA.jpg">
            <a:extLst>
              <a:ext uri="{FF2B5EF4-FFF2-40B4-BE49-F238E27FC236}">
                <a16:creationId xmlns:a16="http://schemas.microsoft.com/office/drawing/2014/main" id="{5969091F-D33E-4D37-B4BE-30258430CA5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42" y="4310638"/>
            <a:ext cx="1386840" cy="189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857496"/>
            <a:ext cx="22860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0172" y="1357298"/>
            <a:ext cx="192882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58904" y="1347676"/>
            <a:ext cx="14144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3"/>
    </mc:Choice>
    <mc:Fallback xmlns="">
      <p:transition spd="slow" advTm="1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3571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714356"/>
            <a:ext cx="86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2"/>
                </a:solidFill>
              </a:rPr>
              <a:t> </a:t>
            </a:r>
            <a:endParaRPr lang="ru-RU" sz="1200" dirty="0">
              <a:solidFill>
                <a:schemeClr val="bg2"/>
              </a:solidFill>
            </a:endParaRPr>
          </a:p>
          <a:p>
            <a:pPr algn="just"/>
            <a:r>
              <a:rPr lang="ru-RU" sz="1200" b="1" dirty="0">
                <a:solidFill>
                  <a:schemeClr val="bg2"/>
                </a:solidFill>
              </a:rPr>
              <a:t>         </a:t>
            </a:r>
            <a:endParaRPr lang="ru-RU" sz="1200" dirty="0">
              <a:solidFill>
                <a:schemeClr val="bg2"/>
              </a:solidFill>
            </a:endParaRP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/>
            <a:endParaRPr lang="ru-RU" sz="1200" dirty="0">
              <a:solidFill>
                <a:schemeClr val="bg2"/>
              </a:solidFill>
            </a:endParaRPr>
          </a:p>
          <a:p>
            <a:pPr algn="just"/>
            <a:r>
              <a:rPr lang="ru-RU" sz="1200" dirty="0">
                <a:solidFill>
                  <a:schemeClr val="bg2"/>
                </a:solidFill>
              </a:rPr>
              <a:t>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1571612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MelentevaEYu\Desktop\ФОТО_2014\P108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414072" cy="159886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57488" y="1103765"/>
            <a:ext cx="3442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       </a:t>
            </a:r>
          </a:p>
          <a:p>
            <a:pPr algn="just"/>
            <a:r>
              <a:rPr lang="ru-RU" sz="1400" b="1" dirty="0">
                <a:solidFill>
                  <a:schemeClr val="bg1">
                    <a:lumMod val="75000"/>
                  </a:schemeClr>
                </a:solidFill>
              </a:rPr>
              <a:t> Главным достоянием научной библиотеки являются наши уважаемые читатели, пользователи в лице преподавателей, студентов, сотрудников университета. Для    них мы работаем, придерживаясь принципов открытости и доступности. С ними ведем равноправный диалог. На их информационные потребности ориентируемся, помня о своем предназначении.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3702" y="485776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Picture 2" descr="C:\Users\MelentevaEYu\Desktop\ФотоБиблиотека-все\библиотека\IMG_2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9" y="2904653"/>
            <a:ext cx="2428892" cy="1595917"/>
          </a:xfrm>
          <a:prstGeom prst="rect">
            <a:avLst/>
          </a:prstGeom>
          <a:noFill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496"/>
            <a:ext cx="242660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643042" y="428604"/>
            <a:ext cx="6429420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243F6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48DD4"/>
                    </a:gs>
                    <a:gs pos="100000">
                      <a:srgbClr val="548DD4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Научная библиотека - читателю</a:t>
            </a:r>
          </a:p>
        </p:txBody>
      </p:sp>
      <p:pic>
        <p:nvPicPr>
          <p:cNvPr id="22" name="Рисунок 21" descr="Z:\МелентьеваЕЮ\IMG_2431s.jpg">
            <a:extLst>
              <a:ext uri="{FF2B5EF4-FFF2-40B4-BE49-F238E27FC236}">
                <a16:creationId xmlns:a16="http://schemas.microsoft.com/office/drawing/2014/main" id="{3BAFFD5F-8199-485D-9BBF-AF88404D962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82" y="4593303"/>
            <a:ext cx="2452370" cy="168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sun9-59.userapi.com/c841027/v841027407/3f07c/X0TrM8P9DGI.jpg">
            <a:extLst>
              <a:ext uri="{FF2B5EF4-FFF2-40B4-BE49-F238E27FC236}">
                <a16:creationId xmlns:a16="http://schemas.microsoft.com/office/drawing/2014/main" id="{BB6E5EFE-EFF2-4CB9-ABEE-393E79B3D7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61" y="1142984"/>
            <a:ext cx="2390919" cy="155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https://sun9-52.userapi.com/xq5rdRi_JnlUsHhfoMTVP3kSWdVasRbHqn3aew/hR3u2wm27Mw.jpg">
            <a:extLst>
              <a:ext uri="{FF2B5EF4-FFF2-40B4-BE49-F238E27FC236}">
                <a16:creationId xmlns:a16="http://schemas.microsoft.com/office/drawing/2014/main" id="{94B9F675-7B88-4BCE-90D5-87F3386B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593555"/>
            <a:ext cx="2489701" cy="16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7"/>
    </mc:Choice>
    <mc:Fallback xmlns="">
      <p:transition spd="slow" advTm="1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25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75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25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75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25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75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62866"/>
            <a:ext cx="9144000" cy="6000792"/>
          </a:xfrm>
          <a:prstGeom prst="rect">
            <a:avLst/>
          </a:prstGeom>
          <a:solidFill>
            <a:schemeClr val="tx1"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2143140" cy="155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4348" y="2000240"/>
            <a:ext cx="2643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Холл 1 этажа библиотеки. 1970-е гг.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28604"/>
            <a:ext cx="225029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86116" y="2000240"/>
            <a:ext cx="26432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Холл 1 этажа библиотеки. 2000-е гг.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2214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2844" y="3857628"/>
            <a:ext cx="23574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Абонемент учебной и научной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литературы. 1980-е  гг.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307718"/>
            <a:ext cx="2214578" cy="162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42844" y="5929330"/>
            <a:ext cx="22860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Абонемент учебной и научной</a:t>
            </a:r>
          </a:p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литературы. 2010 г.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2285993"/>
            <a:ext cx="225189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286512" y="3929066"/>
            <a:ext cx="30003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Кафедра читального зала. 2012 г.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28604"/>
            <a:ext cx="22860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5929323" y="2000240"/>
            <a:ext cx="30718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Кафедра читального зала. Конец 1960-х гг.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71736" y="2214554"/>
            <a:ext cx="3714776" cy="3980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sz="12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Из года в год библиотека меняется,   как и ее пространство: обновляются интерьеры, мебель, освещение. </a:t>
            </a:r>
          </a:p>
          <a:p>
            <a:pPr algn="just"/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    Библиотека </a:t>
            </a:r>
            <a:r>
              <a:rPr lang="ru-RU" sz="1300" b="1" dirty="0">
                <a:solidFill>
                  <a:srgbClr val="0027A4"/>
                </a:solidFill>
                <a:latin typeface="+mn-lt"/>
              </a:rPr>
              <a:t>сегодня –</a:t>
            </a:r>
            <a:r>
              <a:rPr lang="ru-RU" sz="1300" dirty="0">
                <a:solidFill>
                  <a:srgbClr val="0027A4"/>
                </a:solidFill>
                <a:latin typeface="+mn-lt"/>
              </a:rPr>
              <a:t> </a:t>
            </a:r>
            <a:r>
              <a:rPr lang="ru-RU" sz="13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это яркие оживленные цвета в интерьере. Это современные вывески, указатели по фонду и каталогам, заголовки выставок,      которые позволяют читателю легко ориентироваться в большом массиве информации. Это авторские работы студентов художественно-графического факультета университета, которые содействуют созданию индивидуального образа библиотеки. Это декоративные растения, которые  не только украшают интерьер, увлажняют воздух,                     но и поддерживают благоприятный микроклимат, способствуют хорошему настроению</a:t>
            </a: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</a:t>
            </a:r>
            <a:endParaRPr lang="ru-RU" sz="1400" b="1" dirty="0">
              <a:solidFill>
                <a:schemeClr val="bg1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9388" y="5929330"/>
            <a:ext cx="2571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Читальный зал. Начало 1990-х  гг.</a:t>
            </a:r>
          </a:p>
        </p:txBody>
      </p:sp>
      <p:pic>
        <p:nvPicPr>
          <p:cNvPr id="2050" name="Picture 2" descr="C:\Users\MelentevaEYu\Desktop\Лена\Чит зал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4286256"/>
            <a:ext cx="2319256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2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8"/>
    </mc:Choice>
    <mc:Fallback xmlns="">
      <p:transition spd="slow" advTm="1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/>
      <p:bldP spid="17" grpId="0"/>
      <p:bldP spid="28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niebieskie kwadraty">
  <a:themeElements>
    <a:clrScheme name="Тема Office 2">
      <a:dk1>
        <a:srgbClr val="333333"/>
      </a:dk1>
      <a:lt1>
        <a:srgbClr val="FFFFFF"/>
      </a:lt1>
      <a:dk2>
        <a:srgbClr val="0033CC"/>
      </a:dk2>
      <a:lt2>
        <a:srgbClr val="FFFFFF"/>
      </a:lt2>
      <a:accent1>
        <a:srgbClr val="57C5FF"/>
      </a:accent1>
      <a:accent2>
        <a:srgbClr val="CAB3FF"/>
      </a:accent2>
      <a:accent3>
        <a:srgbClr val="AAADE2"/>
      </a:accent3>
      <a:accent4>
        <a:srgbClr val="DADADA"/>
      </a:accent4>
      <a:accent5>
        <a:srgbClr val="B4DFFF"/>
      </a:accent5>
      <a:accent6>
        <a:srgbClr val="B7A2E7"/>
      </a:accent6>
      <a:hlink>
        <a:srgbClr val="94AFFF"/>
      </a:hlink>
      <a:folHlink>
        <a:srgbClr val="FACBDD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5C85FF"/>
        </a:accent1>
        <a:accent2>
          <a:srgbClr val="99B3FF"/>
        </a:accent2>
        <a:accent3>
          <a:srgbClr val="AAADE2"/>
        </a:accent3>
        <a:accent4>
          <a:srgbClr val="DADADA"/>
        </a:accent4>
        <a:accent5>
          <a:srgbClr val="B5C2FF"/>
        </a:accent5>
        <a:accent6>
          <a:srgbClr val="8AA2E7"/>
        </a:accent6>
        <a:hlink>
          <a:srgbClr val="7A9CFF"/>
        </a:hlink>
        <a:folHlink>
          <a:srgbClr val="DE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57C5FF"/>
        </a:accent1>
        <a:accent2>
          <a:srgbClr val="CAB3FF"/>
        </a:accent2>
        <a:accent3>
          <a:srgbClr val="AAADE2"/>
        </a:accent3>
        <a:accent4>
          <a:srgbClr val="DADADA"/>
        </a:accent4>
        <a:accent5>
          <a:srgbClr val="B4DFFF"/>
        </a:accent5>
        <a:accent6>
          <a:srgbClr val="B7A2E7"/>
        </a:accent6>
        <a:hlink>
          <a:srgbClr val="94AFFF"/>
        </a:hlink>
        <a:folHlink>
          <a:srgbClr val="FACB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FBE356"/>
        </a:accent1>
        <a:accent2>
          <a:srgbClr val="BFCFFF"/>
        </a:accent2>
        <a:accent3>
          <a:srgbClr val="AAADE2"/>
        </a:accent3>
        <a:accent4>
          <a:srgbClr val="DADADA"/>
        </a:accent4>
        <a:accent5>
          <a:srgbClr val="FDEFB4"/>
        </a:accent5>
        <a:accent6>
          <a:srgbClr val="ADBBE7"/>
        </a:accent6>
        <a:hlink>
          <a:srgbClr val="F9C79E"/>
        </a:hlink>
        <a:folHlink>
          <a:srgbClr val="B7EB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A3BAFF"/>
        </a:accent1>
        <a:accent2>
          <a:srgbClr val="FFBFD6"/>
        </a:accent2>
        <a:accent3>
          <a:srgbClr val="AAADE2"/>
        </a:accent3>
        <a:accent4>
          <a:srgbClr val="DADADA"/>
        </a:accent4>
        <a:accent5>
          <a:srgbClr val="CED9FF"/>
        </a:accent5>
        <a:accent6>
          <a:srgbClr val="E7ADC2"/>
        </a:accent6>
        <a:hlink>
          <a:srgbClr val="AEE075"/>
        </a:hlink>
        <a:folHlink>
          <a:srgbClr val="FFCF7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85FF"/>
        </a:accent1>
        <a:accent2>
          <a:srgbClr val="99B3FF"/>
        </a:accent2>
        <a:accent3>
          <a:srgbClr val="FFFFFF"/>
        </a:accent3>
        <a:accent4>
          <a:srgbClr val="000000"/>
        </a:accent4>
        <a:accent5>
          <a:srgbClr val="B5C2FF"/>
        </a:accent5>
        <a:accent6>
          <a:srgbClr val="8AA2E7"/>
        </a:accent6>
        <a:hlink>
          <a:srgbClr val="7A9CFF"/>
        </a:hlink>
        <a:folHlink>
          <a:srgbClr val="DEE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7C5FF"/>
        </a:accent1>
        <a:accent2>
          <a:srgbClr val="CAB3FF"/>
        </a:accent2>
        <a:accent3>
          <a:srgbClr val="FFFFFF"/>
        </a:accent3>
        <a:accent4>
          <a:srgbClr val="000000"/>
        </a:accent4>
        <a:accent5>
          <a:srgbClr val="B4DFFF"/>
        </a:accent5>
        <a:accent6>
          <a:srgbClr val="B7A2E7"/>
        </a:accent6>
        <a:hlink>
          <a:srgbClr val="94AFFF"/>
        </a:hlink>
        <a:folHlink>
          <a:srgbClr val="FACB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BE356"/>
        </a:accent1>
        <a:accent2>
          <a:srgbClr val="BFCFFF"/>
        </a:accent2>
        <a:accent3>
          <a:srgbClr val="FFFFFF"/>
        </a:accent3>
        <a:accent4>
          <a:srgbClr val="000000"/>
        </a:accent4>
        <a:accent5>
          <a:srgbClr val="FDEFB4"/>
        </a:accent5>
        <a:accent6>
          <a:srgbClr val="ADBBE7"/>
        </a:accent6>
        <a:hlink>
          <a:srgbClr val="F9C79E"/>
        </a:hlink>
        <a:folHlink>
          <a:srgbClr val="B7EB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3BAFF"/>
        </a:accent1>
        <a:accent2>
          <a:srgbClr val="FFBFD6"/>
        </a:accent2>
        <a:accent3>
          <a:srgbClr val="FFFFFF"/>
        </a:accent3>
        <a:accent4>
          <a:srgbClr val="000000"/>
        </a:accent4>
        <a:accent5>
          <a:srgbClr val="CED9FF"/>
        </a:accent5>
        <a:accent6>
          <a:srgbClr val="E7ADC2"/>
        </a:accent6>
        <a:hlink>
          <a:srgbClr val="AEE075"/>
        </a:hlink>
        <a:folHlink>
          <a:srgbClr val="FFCF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33CC"/>
      </a:dk2>
      <a:lt2>
        <a:srgbClr val="FFFFFF"/>
      </a:lt2>
      <a:accent1>
        <a:srgbClr val="57C5FF"/>
      </a:accent1>
      <a:accent2>
        <a:srgbClr val="CAB3FF"/>
      </a:accent2>
      <a:accent3>
        <a:srgbClr val="AAADE2"/>
      </a:accent3>
      <a:accent4>
        <a:srgbClr val="DADADA"/>
      </a:accent4>
      <a:accent5>
        <a:srgbClr val="B4DFFF"/>
      </a:accent5>
      <a:accent6>
        <a:srgbClr val="B7A2E7"/>
      </a:accent6>
      <a:hlink>
        <a:srgbClr val="94AFFF"/>
      </a:hlink>
      <a:folHlink>
        <a:srgbClr val="FACBDD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5C85FF"/>
        </a:accent1>
        <a:accent2>
          <a:srgbClr val="99B3FF"/>
        </a:accent2>
        <a:accent3>
          <a:srgbClr val="AAADE2"/>
        </a:accent3>
        <a:accent4>
          <a:srgbClr val="DADADA"/>
        </a:accent4>
        <a:accent5>
          <a:srgbClr val="B5C2FF"/>
        </a:accent5>
        <a:accent6>
          <a:srgbClr val="8AA2E7"/>
        </a:accent6>
        <a:hlink>
          <a:srgbClr val="7A9CFF"/>
        </a:hlink>
        <a:folHlink>
          <a:srgbClr val="DE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57C5FF"/>
        </a:accent1>
        <a:accent2>
          <a:srgbClr val="CAB3FF"/>
        </a:accent2>
        <a:accent3>
          <a:srgbClr val="AAADE2"/>
        </a:accent3>
        <a:accent4>
          <a:srgbClr val="DADADA"/>
        </a:accent4>
        <a:accent5>
          <a:srgbClr val="B4DFFF"/>
        </a:accent5>
        <a:accent6>
          <a:srgbClr val="B7A2E7"/>
        </a:accent6>
        <a:hlink>
          <a:srgbClr val="94AFFF"/>
        </a:hlink>
        <a:folHlink>
          <a:srgbClr val="FACB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FBE356"/>
        </a:accent1>
        <a:accent2>
          <a:srgbClr val="BFCFFF"/>
        </a:accent2>
        <a:accent3>
          <a:srgbClr val="AAADE2"/>
        </a:accent3>
        <a:accent4>
          <a:srgbClr val="DADADA"/>
        </a:accent4>
        <a:accent5>
          <a:srgbClr val="FDEFB4"/>
        </a:accent5>
        <a:accent6>
          <a:srgbClr val="ADBBE7"/>
        </a:accent6>
        <a:hlink>
          <a:srgbClr val="F9C79E"/>
        </a:hlink>
        <a:folHlink>
          <a:srgbClr val="B7EB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33CC"/>
        </a:dk2>
        <a:lt2>
          <a:srgbClr val="FFFFFF"/>
        </a:lt2>
        <a:accent1>
          <a:srgbClr val="A3BAFF"/>
        </a:accent1>
        <a:accent2>
          <a:srgbClr val="FFBFD6"/>
        </a:accent2>
        <a:accent3>
          <a:srgbClr val="AAADE2"/>
        </a:accent3>
        <a:accent4>
          <a:srgbClr val="DADADA"/>
        </a:accent4>
        <a:accent5>
          <a:srgbClr val="CED9FF"/>
        </a:accent5>
        <a:accent6>
          <a:srgbClr val="E7ADC2"/>
        </a:accent6>
        <a:hlink>
          <a:srgbClr val="AEE075"/>
        </a:hlink>
        <a:folHlink>
          <a:srgbClr val="FFCF7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85FF"/>
        </a:accent1>
        <a:accent2>
          <a:srgbClr val="99B3FF"/>
        </a:accent2>
        <a:accent3>
          <a:srgbClr val="FFFFFF"/>
        </a:accent3>
        <a:accent4>
          <a:srgbClr val="000000"/>
        </a:accent4>
        <a:accent5>
          <a:srgbClr val="B5C2FF"/>
        </a:accent5>
        <a:accent6>
          <a:srgbClr val="8AA2E7"/>
        </a:accent6>
        <a:hlink>
          <a:srgbClr val="7A9CFF"/>
        </a:hlink>
        <a:folHlink>
          <a:srgbClr val="DEE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7C5FF"/>
        </a:accent1>
        <a:accent2>
          <a:srgbClr val="CAB3FF"/>
        </a:accent2>
        <a:accent3>
          <a:srgbClr val="FFFFFF"/>
        </a:accent3>
        <a:accent4>
          <a:srgbClr val="000000"/>
        </a:accent4>
        <a:accent5>
          <a:srgbClr val="B4DFFF"/>
        </a:accent5>
        <a:accent6>
          <a:srgbClr val="B7A2E7"/>
        </a:accent6>
        <a:hlink>
          <a:srgbClr val="94AFFF"/>
        </a:hlink>
        <a:folHlink>
          <a:srgbClr val="FACB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BE356"/>
        </a:accent1>
        <a:accent2>
          <a:srgbClr val="BFCFFF"/>
        </a:accent2>
        <a:accent3>
          <a:srgbClr val="FFFFFF"/>
        </a:accent3>
        <a:accent4>
          <a:srgbClr val="000000"/>
        </a:accent4>
        <a:accent5>
          <a:srgbClr val="FDEFB4"/>
        </a:accent5>
        <a:accent6>
          <a:srgbClr val="ADBBE7"/>
        </a:accent6>
        <a:hlink>
          <a:srgbClr val="F9C79E"/>
        </a:hlink>
        <a:folHlink>
          <a:srgbClr val="B7EB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3BAFF"/>
        </a:accent1>
        <a:accent2>
          <a:srgbClr val="FFBFD6"/>
        </a:accent2>
        <a:accent3>
          <a:srgbClr val="FFFFFF"/>
        </a:accent3>
        <a:accent4>
          <a:srgbClr val="000000"/>
        </a:accent4>
        <a:accent5>
          <a:srgbClr val="CED9FF"/>
        </a:accent5>
        <a:accent6>
          <a:srgbClr val="E7ADC2"/>
        </a:accent6>
        <a:hlink>
          <a:srgbClr val="AEE075"/>
        </a:hlink>
        <a:folHlink>
          <a:srgbClr val="FFCF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niebieskie kwadraty</Template>
  <TotalTime>10648</TotalTime>
  <Words>1996</Words>
  <Application>Microsoft Office PowerPoint</Application>
  <PresentationFormat>Экран (4:3)</PresentationFormat>
  <Paragraphs>186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Arial Unicode MS</vt:lpstr>
      <vt:lpstr>Times New Roman</vt:lpstr>
      <vt:lpstr>niebieskie kwadraty</vt:lpstr>
      <vt:lpstr>1_Default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qwerty</dc:creator>
  <cp:keywords>шаблоны</cp:keywords>
  <cp:lastModifiedBy>admin</cp:lastModifiedBy>
  <cp:revision>1277</cp:revision>
  <dcterms:created xsi:type="dcterms:W3CDTF">2012-12-02T08:19:19Z</dcterms:created>
  <dcterms:modified xsi:type="dcterms:W3CDTF">2020-09-11T07:37:05Z</dcterms:modified>
</cp:coreProperties>
</file>